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265" r:id="rId10"/>
    <p:sldId id="358"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106" d="100"/>
          <a:sy n="106" d="100"/>
        </p:scale>
        <p:origin x="120"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sz="1000" b="1" i="0" u="none" strike="noStrike" baseline="0">
                <a:solidFill>
                  <a:srgbClr val="000000"/>
                </a:solidFill>
                <a:latin typeface="Calibri"/>
                <a:ea typeface="Calibri"/>
                <a:cs typeface="Calibri"/>
              </a:defRPr>
            </a:pPr>
            <a:r>
              <a:rPr lang="en-US"/>
              <a:t>Note: 43% of records have been excluded
because they do not  include a degree level. 
As a result, the chart below may not be 
representative of the full sample</a:t>
            </a:r>
          </a:p>
        </c:rich>
      </c:tx>
      <c:layout>
        <c:manualLayout>
          <c:xMode val="edge"/>
          <c:yMode val="edge"/>
          <c:x val="1.4566487600264921E-2"/>
          <c:y val="0.85242344706911632"/>
        </c:manualLayout>
      </c:layout>
      <c:overlay val="0"/>
      <c:spPr>
        <a:solidFill>
          <a:schemeClr val="bg1"/>
        </a:solidFill>
        <a:ln>
          <a:solidFill>
            <a:schemeClr val="tx1"/>
          </a:solidFill>
        </a:ln>
      </c:spPr>
    </c:title>
    <c:autoTitleDeleted val="0"/>
    <c:plotArea>
      <c:layout>
        <c:manualLayout>
          <c:layoutTarget val="inner"/>
          <c:xMode val="edge"/>
          <c:yMode val="edge"/>
          <c:x val="0.24899570165715984"/>
          <c:y val="0.20053393672723374"/>
          <c:w val="0.5528767016021604"/>
          <c:h val="0.60461626508934985"/>
        </c:manualLayout>
      </c:layout>
      <c:pieChart>
        <c:varyColors val="1"/>
        <c:ser>
          <c:idx val="0"/>
          <c:order val="0"/>
          <c:spPr>
            <a:ln>
              <a:solidFill>
                <a:schemeClr val="bg1"/>
              </a:solidFill>
            </a:ln>
          </c:spPr>
          <c:dPt>
            <c:idx val="0"/>
            <c:bubble3D val="0"/>
            <c:spPr>
              <a:solidFill>
                <a:schemeClr val="accent1">
                  <a:lumMod val="75000"/>
                </a:schemeClr>
              </a:solidFill>
              <a:ln>
                <a:solidFill>
                  <a:schemeClr val="bg1"/>
                </a:solidFill>
              </a:ln>
            </c:spPr>
            <c:extLst>
              <c:ext xmlns:c16="http://schemas.microsoft.com/office/drawing/2014/chart" uri="{C3380CC4-5D6E-409C-BE32-E72D297353CC}">
                <c16:uniqueId val="{00000001-B1F5-446D-A03A-E096F70BE5A5}"/>
              </c:ext>
            </c:extLst>
          </c:dPt>
          <c:dPt>
            <c:idx val="1"/>
            <c:bubble3D val="0"/>
            <c:spPr>
              <a:solidFill>
                <a:srgbClr val="B03118"/>
              </a:solidFill>
              <a:ln>
                <a:solidFill>
                  <a:schemeClr val="bg1"/>
                </a:solidFill>
              </a:ln>
            </c:spPr>
            <c:extLst>
              <c:ext xmlns:c16="http://schemas.microsoft.com/office/drawing/2014/chart" uri="{C3380CC4-5D6E-409C-BE32-E72D297353CC}">
                <c16:uniqueId val="{00000003-B1F5-446D-A03A-E096F70BE5A5}"/>
              </c:ext>
            </c:extLst>
          </c:dPt>
          <c:dPt>
            <c:idx val="2"/>
            <c:bubble3D val="0"/>
            <c:spPr>
              <a:solidFill>
                <a:srgbClr val="9148C8"/>
              </a:solidFill>
              <a:ln>
                <a:solidFill>
                  <a:schemeClr val="bg1"/>
                </a:solidFill>
              </a:ln>
            </c:spPr>
            <c:extLst>
              <c:ext xmlns:c16="http://schemas.microsoft.com/office/drawing/2014/chart" uri="{C3380CC4-5D6E-409C-BE32-E72D297353CC}">
                <c16:uniqueId val="{00000005-B1F5-446D-A03A-E096F70BE5A5}"/>
              </c:ext>
            </c:extLst>
          </c:dPt>
          <c:dPt>
            <c:idx val="3"/>
            <c:bubble3D val="0"/>
            <c:spPr>
              <a:solidFill>
                <a:srgbClr val="4FB76F"/>
              </a:solidFill>
              <a:ln>
                <a:solidFill>
                  <a:schemeClr val="bg1"/>
                </a:solidFill>
              </a:ln>
            </c:spPr>
            <c:extLst>
              <c:ext xmlns:c16="http://schemas.microsoft.com/office/drawing/2014/chart" uri="{C3380CC4-5D6E-409C-BE32-E72D297353CC}">
                <c16:uniqueId val="{00000007-B1F5-446D-A03A-E096F70BE5A5}"/>
              </c:ext>
            </c:extLst>
          </c:dPt>
          <c:dPt>
            <c:idx val="4"/>
            <c:bubble3D val="0"/>
            <c:extLst>
              <c:ext xmlns:c16="http://schemas.microsoft.com/office/drawing/2014/chart" uri="{C3380CC4-5D6E-409C-BE32-E72D297353CC}">
                <c16:uniqueId val="{00000008-B1F5-446D-A03A-E096F70BE5A5}"/>
              </c:ext>
            </c:extLst>
          </c:dPt>
          <c:dLbls>
            <c:dLbl>
              <c:idx val="0"/>
              <c:layout>
                <c:manualLayout>
                  <c:x val="8.9627953985689825E-3"/>
                  <c:y val="-5.0042573375893747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B1F5-446D-A03A-E096F70BE5A5}"/>
                </c:ext>
              </c:extLst>
            </c:dLbl>
            <c:dLbl>
              <c:idx val="1"/>
              <c:layout>
                <c:manualLayout>
                  <c:x val="7.8004893692576197E-2"/>
                  <c:y val="9.2794407530238758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1F5-446D-A03A-E096F70BE5A5}"/>
                </c:ext>
              </c:extLst>
            </c:dLbl>
            <c:dLbl>
              <c:idx val="2"/>
              <c:layout>
                <c:manualLayout>
                  <c:x val="6.0374276494220055E-3"/>
                  <c:y val="-8.3535823813818508E-2"/>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B1F5-446D-A03A-E096F70BE5A5}"/>
                </c:ext>
              </c:extLst>
            </c:dLbl>
            <c:dLbl>
              <c:idx val="3"/>
              <c:layout>
                <c:manualLayout>
                  <c:x val="-1.1301949793174551E-2"/>
                  <c:y val="-2.7732958013709018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1F5-446D-A03A-E096F70BE5A5}"/>
                </c:ext>
              </c:extLst>
            </c:dLbl>
            <c:dLbl>
              <c:idx val="4"/>
              <c:layout>
                <c:manualLayout>
                  <c:x val="4.218653061328765E-2"/>
                  <c:y val="-7.9715244378953595E-3"/>
                </c:manualLayout>
              </c:layout>
              <c:spPr>
                <a:noFill/>
                <a:ln w="25400">
                  <a:noFill/>
                </a:ln>
              </c:spPr>
              <c:txPr>
                <a:bodyPr/>
                <a:lstStyle/>
                <a:p>
                  <a:pPr>
                    <a:defRPr sz="1000" b="0" i="0" u="none" strike="noStrike" baseline="0">
                      <a:solidFill>
                        <a:srgbClr val="000000"/>
                      </a:solidFill>
                      <a:latin typeface="Calibri"/>
                      <a:ea typeface="Calibri"/>
                      <a:cs typeface="Calibri"/>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1F5-446D-A03A-E096F70BE5A5}"/>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Calibri"/>
                    <a:ea typeface="Calibri"/>
                    <a:cs typeface="Calibri"/>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'Edu and Experience Break... (2)'!$A$4:$A$8</c:f>
              <c:strCache>
                <c:ptCount val="5"/>
                <c:pt idx="0">
                  <c:v>High school or GED</c:v>
                </c:pt>
                <c:pt idx="1">
                  <c:v>Associate's degree</c:v>
                </c:pt>
                <c:pt idx="2">
                  <c:v>Bachelor's degree</c:v>
                </c:pt>
                <c:pt idx="3">
                  <c:v>Master's degree</c:v>
                </c:pt>
                <c:pt idx="4">
                  <c:v>Ph.D. or professional degree</c:v>
                </c:pt>
              </c:strCache>
            </c:strRef>
          </c:cat>
          <c:val>
            <c:numRef>
              <c:f>'Edu and Experience Break... (2)'!$B$4:$B$8</c:f>
              <c:numCache>
                <c:formatCode>#,##0;[Red]\ \(#,##0\)</c:formatCode>
                <c:ptCount val="5"/>
                <c:pt idx="0">
                  <c:v>17808</c:v>
                </c:pt>
                <c:pt idx="1">
                  <c:v>4202</c:v>
                </c:pt>
                <c:pt idx="2">
                  <c:v>16900</c:v>
                </c:pt>
                <c:pt idx="3">
                  <c:v>2400</c:v>
                </c:pt>
                <c:pt idx="4">
                  <c:v>900</c:v>
                </c:pt>
              </c:numCache>
            </c:numRef>
          </c:val>
          <c:extLst>
            <c:ext xmlns:c16="http://schemas.microsoft.com/office/drawing/2014/chart" uri="{C3380CC4-5D6E-409C-BE32-E72D297353CC}">
              <c16:uniqueId val="{00000009-B1F5-446D-A03A-E096F70BE5A5}"/>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gradFill>
      <a:gsLst>
        <a:gs pos="0">
          <a:schemeClr val="accent1">
            <a:tint val="66000"/>
            <a:satMod val="160000"/>
          </a:schemeClr>
        </a:gs>
        <a:gs pos="51000">
          <a:schemeClr val="accent1">
            <a:tint val="44500"/>
            <a:satMod val="160000"/>
          </a:schemeClr>
        </a:gs>
        <a:gs pos="100000">
          <a:schemeClr val="accent1">
            <a:tint val="23500"/>
            <a:satMod val="160000"/>
          </a:schemeClr>
        </a:gs>
      </a:gsLst>
      <a:lin ang="5400000" scaled="0"/>
    </a:gradFill>
  </c:spPr>
  <c:txPr>
    <a:bodyPr/>
    <a:lstStyle/>
    <a:p>
      <a:pPr>
        <a:defRPr sz="10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0.30353</cdr:x>
      <cdr:y>0.72352</cdr:y>
    </cdr:from>
    <cdr:to>
      <cdr:x>0.30353</cdr:x>
      <cdr:y>0.72715</cdr:y>
    </cdr:to>
    <cdr:sp macro="" textlink="">
      <cdr:nvSpPr>
        <cdr:cNvPr id="2" name="TextBox 1"/>
        <cdr:cNvSpPr txBox="1"/>
      </cdr:nvSpPr>
      <cdr:spPr>
        <a:xfrm xmlns:a="http://schemas.openxmlformats.org/drawingml/2006/main">
          <a:off x="1645584" y="4214190"/>
          <a:ext cx="3917016" cy="20578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r"/>
          <a:r>
            <a:rPr lang="en-US" sz="900" b="1" dirty="0"/>
            <a:t>Source: CT DOL Analysis of HWOL</a:t>
          </a:r>
          <a:r>
            <a:rPr lang="en-US" sz="900" b="1" baseline="0" dirty="0"/>
            <a:t> Data</a:t>
          </a:r>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12/19/2024</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12/19/2024</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12/19/2024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12/19/2024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12/19/2024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12/19/2024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12/19/2024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12/19/2024</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December 2024</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3" name="Picture 2">
            <a:extLst>
              <a:ext uri="{FF2B5EF4-FFF2-40B4-BE49-F238E27FC236}">
                <a16:creationId xmlns:a16="http://schemas.microsoft.com/office/drawing/2014/main" id="{28BD689E-920E-7E01-65A1-30841AD58431}"/>
              </a:ext>
            </a:extLst>
          </p:cNvPr>
          <p:cNvPicPr>
            <a:picLocks noChangeAspect="1"/>
          </p:cNvPicPr>
          <p:nvPr/>
        </p:nvPicPr>
        <p:blipFill>
          <a:blip r:embed="rId2"/>
          <a:stretch>
            <a:fillRect/>
          </a:stretch>
        </p:blipFill>
        <p:spPr>
          <a:xfrm>
            <a:off x="1185861" y="762000"/>
            <a:ext cx="7077075" cy="49911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4" name="Picture 3">
            <a:extLst>
              <a:ext uri="{FF2B5EF4-FFF2-40B4-BE49-F238E27FC236}">
                <a16:creationId xmlns:a16="http://schemas.microsoft.com/office/drawing/2014/main" id="{BC25E266-0E07-ED15-2338-0BA8B3769F25}"/>
              </a:ext>
            </a:extLst>
          </p:cNvPr>
          <p:cNvPicPr>
            <a:picLocks noChangeAspect="1"/>
          </p:cNvPicPr>
          <p:nvPr/>
        </p:nvPicPr>
        <p:blipFill>
          <a:blip r:embed="rId2"/>
          <a:stretch>
            <a:fillRect/>
          </a:stretch>
        </p:blipFill>
        <p:spPr>
          <a:xfrm>
            <a:off x="2490787" y="966646"/>
            <a:ext cx="4162425" cy="4991100"/>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graphicFrame>
        <p:nvGraphicFramePr>
          <p:cNvPr id="3" name="Chart 2">
            <a:extLst>
              <a:ext uri="{FF2B5EF4-FFF2-40B4-BE49-F238E27FC236}">
                <a16:creationId xmlns:a16="http://schemas.microsoft.com/office/drawing/2014/main" id="{D4C62FC3-7BB9-4C8F-2BAA-E8595C379422}"/>
              </a:ext>
            </a:extLst>
          </p:cNvPr>
          <p:cNvGraphicFramePr>
            <a:graphicFrameLocks/>
          </p:cNvGraphicFramePr>
          <p:nvPr>
            <p:extLst>
              <p:ext uri="{D42A27DB-BD31-4B8C-83A1-F6EECF244321}">
                <p14:modId xmlns:p14="http://schemas.microsoft.com/office/powerpoint/2010/main" val="2356191228"/>
              </p:ext>
            </p:extLst>
          </p:nvPr>
        </p:nvGraphicFramePr>
        <p:xfrm>
          <a:off x="1752600" y="1297091"/>
          <a:ext cx="5363695" cy="49047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4" name="Picture 3">
            <a:extLst>
              <a:ext uri="{FF2B5EF4-FFF2-40B4-BE49-F238E27FC236}">
                <a16:creationId xmlns:a16="http://schemas.microsoft.com/office/drawing/2014/main" id="{D57DC1FF-DB0B-343F-13AF-594C6C4C6A94}"/>
              </a:ext>
            </a:extLst>
          </p:cNvPr>
          <p:cNvPicPr>
            <a:picLocks noChangeAspect="1"/>
          </p:cNvPicPr>
          <p:nvPr/>
        </p:nvPicPr>
        <p:blipFill>
          <a:blip r:embed="rId2"/>
          <a:stretch>
            <a:fillRect/>
          </a:stretch>
        </p:blipFill>
        <p:spPr>
          <a:xfrm>
            <a:off x="1162050" y="1879599"/>
            <a:ext cx="6819900" cy="291465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3" name="Picture 2">
            <a:extLst>
              <a:ext uri="{FF2B5EF4-FFF2-40B4-BE49-F238E27FC236}">
                <a16:creationId xmlns:a16="http://schemas.microsoft.com/office/drawing/2014/main" id="{827185AC-1254-E291-4D58-FEF17CC2A8A3}"/>
              </a:ext>
            </a:extLst>
          </p:cNvPr>
          <p:cNvPicPr>
            <a:picLocks noChangeAspect="1"/>
          </p:cNvPicPr>
          <p:nvPr/>
        </p:nvPicPr>
        <p:blipFill>
          <a:blip r:embed="rId2"/>
          <a:stretch>
            <a:fillRect/>
          </a:stretch>
        </p:blipFill>
        <p:spPr>
          <a:xfrm>
            <a:off x="2857500" y="213700"/>
            <a:ext cx="3429000" cy="6053805"/>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3" name="Picture 2">
            <a:extLst>
              <a:ext uri="{FF2B5EF4-FFF2-40B4-BE49-F238E27FC236}">
                <a16:creationId xmlns:a16="http://schemas.microsoft.com/office/drawing/2014/main" id="{7E971E80-752C-FEBF-08CC-257C1875B72F}"/>
              </a:ext>
            </a:extLst>
          </p:cNvPr>
          <p:cNvPicPr>
            <a:picLocks noChangeAspect="1"/>
          </p:cNvPicPr>
          <p:nvPr/>
        </p:nvPicPr>
        <p:blipFill>
          <a:blip r:embed="rId2"/>
          <a:stretch>
            <a:fillRect/>
          </a:stretch>
        </p:blipFill>
        <p:spPr>
          <a:xfrm>
            <a:off x="2043876" y="817147"/>
            <a:ext cx="5056246" cy="503193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id="{EBD99968-699A-0BC2-C8BA-45B707218426}"/>
              </a:ext>
            </a:extLst>
          </p:cNvPr>
          <p:cNvPicPr>
            <a:picLocks noChangeAspect="1"/>
          </p:cNvPicPr>
          <p:nvPr/>
        </p:nvPicPr>
        <p:blipFill>
          <a:blip r:embed="rId2"/>
          <a:stretch>
            <a:fillRect/>
          </a:stretch>
        </p:blipFill>
        <p:spPr>
          <a:xfrm>
            <a:off x="1319212" y="1409747"/>
            <a:ext cx="6505575" cy="46291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3" name="Picture 2">
            <a:extLst>
              <a:ext uri="{FF2B5EF4-FFF2-40B4-BE49-F238E27FC236}">
                <a16:creationId xmlns:a16="http://schemas.microsoft.com/office/drawing/2014/main" id="{F55AE14F-0A80-11F4-8091-5B0650B62C48}"/>
              </a:ext>
            </a:extLst>
          </p:cNvPr>
          <p:cNvPicPr>
            <a:picLocks noChangeAspect="1"/>
          </p:cNvPicPr>
          <p:nvPr/>
        </p:nvPicPr>
        <p:blipFill>
          <a:blip r:embed="rId2"/>
          <a:stretch>
            <a:fillRect/>
          </a:stretch>
        </p:blipFill>
        <p:spPr>
          <a:xfrm>
            <a:off x="1059688" y="1210693"/>
            <a:ext cx="7019925" cy="4991100"/>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2" name="Picture 1">
            <a:extLst>
              <a:ext uri="{FF2B5EF4-FFF2-40B4-BE49-F238E27FC236}">
                <a16:creationId xmlns:a16="http://schemas.microsoft.com/office/drawing/2014/main" id="{2CD1BCB8-A6F3-8E93-8DF0-C276EC385D87}"/>
              </a:ext>
            </a:extLst>
          </p:cNvPr>
          <p:cNvPicPr>
            <a:picLocks noChangeAspect="1"/>
          </p:cNvPicPr>
          <p:nvPr/>
        </p:nvPicPr>
        <p:blipFill>
          <a:blip r:embed="rId2"/>
          <a:stretch>
            <a:fillRect/>
          </a:stretch>
        </p:blipFill>
        <p:spPr>
          <a:xfrm>
            <a:off x="2737739" y="304800"/>
            <a:ext cx="3692905" cy="5670126"/>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3046988"/>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br>
              <a:rPr lang="en-US" sz="2400" dirty="0"/>
            </a:br>
            <a:endParaRPr lang="en-US" sz="2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3" name="Picture 2">
            <a:extLst>
              <a:ext uri="{FF2B5EF4-FFF2-40B4-BE49-F238E27FC236}">
                <a16:creationId xmlns:a16="http://schemas.microsoft.com/office/drawing/2014/main" id="{3254842A-0414-A8A8-1156-EDA647AD3735}"/>
              </a:ext>
            </a:extLst>
          </p:cNvPr>
          <p:cNvPicPr>
            <a:picLocks noChangeAspect="1"/>
          </p:cNvPicPr>
          <p:nvPr/>
        </p:nvPicPr>
        <p:blipFill>
          <a:blip r:embed="rId2"/>
          <a:stretch>
            <a:fillRect/>
          </a:stretch>
        </p:blipFill>
        <p:spPr>
          <a:xfrm>
            <a:off x="1981100" y="762000"/>
            <a:ext cx="5178638" cy="4929065"/>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4" name="Picture 3">
            <a:extLst>
              <a:ext uri="{FF2B5EF4-FFF2-40B4-BE49-F238E27FC236}">
                <a16:creationId xmlns:a16="http://schemas.microsoft.com/office/drawing/2014/main" id="{00349819-503C-60FE-CAEF-2556EE88B235}"/>
              </a:ext>
            </a:extLst>
          </p:cNvPr>
          <p:cNvPicPr>
            <a:picLocks noChangeAspect="1"/>
          </p:cNvPicPr>
          <p:nvPr/>
        </p:nvPicPr>
        <p:blipFill>
          <a:blip r:embed="rId2"/>
          <a:stretch>
            <a:fillRect/>
          </a:stretch>
        </p:blipFill>
        <p:spPr>
          <a:xfrm>
            <a:off x="1752600" y="1193581"/>
            <a:ext cx="5638800"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id="{AED41722-28AB-AABE-805C-7971DFF2D24B}"/>
              </a:ext>
            </a:extLst>
          </p:cNvPr>
          <p:cNvPicPr>
            <a:picLocks noChangeAspect="1"/>
          </p:cNvPicPr>
          <p:nvPr/>
        </p:nvPicPr>
        <p:blipFill>
          <a:blip r:embed="rId2"/>
          <a:stretch>
            <a:fillRect/>
          </a:stretch>
        </p:blipFill>
        <p:spPr>
          <a:xfrm>
            <a:off x="981075" y="1276405"/>
            <a:ext cx="71818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4" name="Picture 3">
            <a:extLst>
              <a:ext uri="{FF2B5EF4-FFF2-40B4-BE49-F238E27FC236}">
                <a16:creationId xmlns:a16="http://schemas.microsoft.com/office/drawing/2014/main" id="{C9C6FF3F-655B-AE66-196C-E3A2F51009FA}"/>
              </a:ext>
            </a:extLst>
          </p:cNvPr>
          <p:cNvPicPr>
            <a:picLocks noChangeAspect="1"/>
          </p:cNvPicPr>
          <p:nvPr/>
        </p:nvPicPr>
        <p:blipFill>
          <a:blip r:embed="rId2"/>
          <a:stretch>
            <a:fillRect/>
          </a:stretch>
        </p:blipFill>
        <p:spPr>
          <a:xfrm>
            <a:off x="2380488" y="369763"/>
            <a:ext cx="3645408" cy="5880390"/>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4" name="Picture 3">
            <a:extLst>
              <a:ext uri="{FF2B5EF4-FFF2-40B4-BE49-F238E27FC236}">
                <a16:creationId xmlns:a16="http://schemas.microsoft.com/office/drawing/2014/main" id="{61484134-D4B8-5202-501F-99D5448EE36C}"/>
              </a:ext>
            </a:extLst>
          </p:cNvPr>
          <p:cNvPicPr>
            <a:picLocks noChangeAspect="1"/>
          </p:cNvPicPr>
          <p:nvPr/>
        </p:nvPicPr>
        <p:blipFill>
          <a:blip r:embed="rId2"/>
          <a:stretch>
            <a:fillRect/>
          </a:stretch>
        </p:blipFill>
        <p:spPr>
          <a:xfrm>
            <a:off x="2172807" y="875619"/>
            <a:ext cx="4798383" cy="5106762"/>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3" name="Picture 2">
            <a:extLst>
              <a:ext uri="{FF2B5EF4-FFF2-40B4-BE49-F238E27FC236}">
                <a16:creationId xmlns:a16="http://schemas.microsoft.com/office/drawing/2014/main" id="{15C43A6E-393E-73FB-0762-E3FA30851129}"/>
              </a:ext>
            </a:extLst>
          </p:cNvPr>
          <p:cNvPicPr>
            <a:picLocks noChangeAspect="1"/>
          </p:cNvPicPr>
          <p:nvPr/>
        </p:nvPicPr>
        <p:blipFill>
          <a:blip r:embed="rId2"/>
          <a:stretch>
            <a:fillRect/>
          </a:stretch>
        </p:blipFill>
        <p:spPr>
          <a:xfrm>
            <a:off x="1438275" y="1379200"/>
            <a:ext cx="6267450" cy="48196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4" name="Picture 3">
            <a:extLst>
              <a:ext uri="{FF2B5EF4-FFF2-40B4-BE49-F238E27FC236}">
                <a16:creationId xmlns:a16="http://schemas.microsoft.com/office/drawing/2014/main" id="{161AF984-A349-0FE9-C2A8-C122FE73B5D0}"/>
              </a:ext>
            </a:extLst>
          </p:cNvPr>
          <p:cNvPicPr>
            <a:picLocks noChangeAspect="1"/>
          </p:cNvPicPr>
          <p:nvPr/>
        </p:nvPicPr>
        <p:blipFill>
          <a:blip r:embed="rId2"/>
          <a:stretch>
            <a:fillRect/>
          </a:stretch>
        </p:blipFill>
        <p:spPr>
          <a:xfrm>
            <a:off x="933450" y="1157006"/>
            <a:ext cx="7277100"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3" name="Picture 2">
            <a:extLst>
              <a:ext uri="{FF2B5EF4-FFF2-40B4-BE49-F238E27FC236}">
                <a16:creationId xmlns:a16="http://schemas.microsoft.com/office/drawing/2014/main" id="{263EB21E-FF30-CBB8-035C-7C863B95633C}"/>
              </a:ext>
            </a:extLst>
          </p:cNvPr>
          <p:cNvPicPr>
            <a:picLocks noChangeAspect="1"/>
          </p:cNvPicPr>
          <p:nvPr/>
        </p:nvPicPr>
        <p:blipFill>
          <a:blip r:embed="rId2"/>
          <a:stretch>
            <a:fillRect/>
          </a:stretch>
        </p:blipFill>
        <p:spPr>
          <a:xfrm>
            <a:off x="2736596" y="533400"/>
            <a:ext cx="3670808" cy="5684508"/>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4" name="Picture 3">
            <a:extLst>
              <a:ext uri="{FF2B5EF4-FFF2-40B4-BE49-F238E27FC236}">
                <a16:creationId xmlns:a16="http://schemas.microsoft.com/office/drawing/2014/main" id="{293F211F-4F7F-B2FF-1F2F-416AC05DEAC3}"/>
              </a:ext>
            </a:extLst>
          </p:cNvPr>
          <p:cNvPicPr>
            <a:picLocks noChangeAspect="1"/>
          </p:cNvPicPr>
          <p:nvPr/>
        </p:nvPicPr>
        <p:blipFill>
          <a:blip r:embed="rId2"/>
          <a:stretch>
            <a:fillRect/>
          </a:stretch>
        </p:blipFill>
        <p:spPr>
          <a:xfrm>
            <a:off x="1852396" y="984251"/>
            <a:ext cx="5439206" cy="4684149"/>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3" name="Picture 2">
            <a:extLst>
              <a:ext uri="{FF2B5EF4-FFF2-40B4-BE49-F238E27FC236}">
                <a16:creationId xmlns:a16="http://schemas.microsoft.com/office/drawing/2014/main" id="{ACA318D6-C14C-DC5A-A1A7-E7EFAA7666A1}"/>
              </a:ext>
            </a:extLst>
          </p:cNvPr>
          <p:cNvPicPr>
            <a:picLocks noChangeAspect="1"/>
          </p:cNvPicPr>
          <p:nvPr/>
        </p:nvPicPr>
        <p:blipFill>
          <a:blip r:embed="rId2"/>
          <a:stretch>
            <a:fillRect/>
          </a:stretch>
        </p:blipFill>
        <p:spPr>
          <a:xfrm>
            <a:off x="1590036" y="1126285"/>
            <a:ext cx="596265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January 15th,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3" name="Picture 2">
            <a:extLst>
              <a:ext uri="{FF2B5EF4-FFF2-40B4-BE49-F238E27FC236}">
                <a16:creationId xmlns:a16="http://schemas.microsoft.com/office/drawing/2014/main" id="{17416C29-085A-8FF6-9BF4-CD6D8429855E}"/>
              </a:ext>
            </a:extLst>
          </p:cNvPr>
          <p:cNvPicPr>
            <a:picLocks noChangeAspect="1"/>
          </p:cNvPicPr>
          <p:nvPr/>
        </p:nvPicPr>
        <p:blipFill>
          <a:blip r:embed="rId2"/>
          <a:stretch>
            <a:fillRect/>
          </a:stretch>
        </p:blipFill>
        <p:spPr>
          <a:xfrm>
            <a:off x="957262" y="1249717"/>
            <a:ext cx="722947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3" name="Picture 2">
            <a:extLst>
              <a:ext uri="{FF2B5EF4-FFF2-40B4-BE49-F238E27FC236}">
                <a16:creationId xmlns:a16="http://schemas.microsoft.com/office/drawing/2014/main" id="{435DB6A3-3271-2E3F-9C0F-D5232B5750E6}"/>
              </a:ext>
            </a:extLst>
          </p:cNvPr>
          <p:cNvPicPr>
            <a:picLocks noChangeAspect="1"/>
          </p:cNvPicPr>
          <p:nvPr/>
        </p:nvPicPr>
        <p:blipFill>
          <a:blip r:embed="rId2"/>
          <a:stretch>
            <a:fillRect/>
          </a:stretch>
        </p:blipFill>
        <p:spPr>
          <a:xfrm>
            <a:off x="2743200" y="381000"/>
            <a:ext cx="3657600" cy="5713024"/>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4" name="Picture 3">
            <a:extLst>
              <a:ext uri="{FF2B5EF4-FFF2-40B4-BE49-F238E27FC236}">
                <a16:creationId xmlns:a16="http://schemas.microsoft.com/office/drawing/2014/main" id="{E1A35594-6568-6865-CEDE-3CE07EDC6203}"/>
              </a:ext>
            </a:extLst>
          </p:cNvPr>
          <p:cNvPicPr>
            <a:picLocks noChangeAspect="1"/>
          </p:cNvPicPr>
          <p:nvPr/>
        </p:nvPicPr>
        <p:blipFill>
          <a:blip r:embed="rId2"/>
          <a:stretch>
            <a:fillRect/>
          </a:stretch>
        </p:blipFill>
        <p:spPr>
          <a:xfrm>
            <a:off x="2107692" y="1447410"/>
            <a:ext cx="4930535" cy="3273095"/>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id="{CD35E9ED-39E2-000D-6027-7D40984394A1}"/>
              </a:ext>
            </a:extLst>
          </p:cNvPr>
          <p:cNvPicPr>
            <a:picLocks noChangeAspect="1"/>
          </p:cNvPicPr>
          <p:nvPr/>
        </p:nvPicPr>
        <p:blipFill>
          <a:blip r:embed="rId2"/>
          <a:stretch>
            <a:fillRect/>
          </a:stretch>
        </p:blipFill>
        <p:spPr>
          <a:xfrm>
            <a:off x="1924050" y="1191643"/>
            <a:ext cx="5295900"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id="{9D4D5056-59A0-8171-350E-022549E9A4BF}"/>
              </a:ext>
            </a:extLst>
          </p:cNvPr>
          <p:cNvPicPr>
            <a:picLocks noChangeAspect="1"/>
          </p:cNvPicPr>
          <p:nvPr/>
        </p:nvPicPr>
        <p:blipFill>
          <a:blip r:embed="rId2"/>
          <a:stretch>
            <a:fillRect/>
          </a:stretch>
        </p:blipFill>
        <p:spPr>
          <a:xfrm>
            <a:off x="709609" y="1187038"/>
            <a:ext cx="772477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74,139 in November 2024, down from an October 2024 posting count of 78,481.</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(14,902 postings), </a:t>
            </a:r>
            <a:r>
              <a:rPr lang="en-US" sz="1900" b="1" dirty="0"/>
              <a:t>Retail Trade </a:t>
            </a:r>
            <a:r>
              <a:rPr lang="en-US" sz="1900" dirty="0"/>
              <a:t>(8,309 posting), </a:t>
            </a:r>
            <a:r>
              <a:rPr lang="en-US" sz="1900" b="1" dirty="0"/>
              <a:t>Manufacturing </a:t>
            </a:r>
            <a:r>
              <a:rPr lang="en-US" sz="1900" dirty="0"/>
              <a:t>(5,918 postings), and </a:t>
            </a:r>
            <a:r>
              <a:rPr lang="en-US" sz="1900" b="1" dirty="0"/>
              <a:t> Professional, Scientific, &amp; Technical Occupations </a:t>
            </a:r>
          </a:p>
          <a:p>
            <a:r>
              <a:rPr lang="en-US" sz="1900" dirty="0"/>
              <a:t>(4,712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(4,094 postings), </a:t>
            </a:r>
            <a:r>
              <a:rPr lang="en-US" sz="1900" b="1" dirty="0"/>
              <a:t>Retail Salespersons </a:t>
            </a:r>
            <a:r>
              <a:rPr lang="en-US" sz="1900" dirty="0"/>
              <a:t>(3,164 postings),</a:t>
            </a:r>
            <a:r>
              <a:rPr lang="en-US" sz="1900" b="1" dirty="0"/>
              <a:t> Home Health &amp; Personal Care Aides </a:t>
            </a:r>
            <a:r>
              <a:rPr lang="en-US" sz="1900" dirty="0"/>
              <a:t>(1,762 postings), and </a:t>
            </a:r>
            <a:r>
              <a:rPr lang="en-US" sz="1900" b="1" dirty="0"/>
              <a:t>Supervisors of Retail Sales Workers </a:t>
            </a:r>
            <a:r>
              <a:rPr lang="en-US" sz="1900" dirty="0"/>
              <a:t>(1,504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9176BA26-4F16-161B-3CCC-835DA152C07F}"/>
              </a:ext>
            </a:extLst>
          </p:cNvPr>
          <p:cNvPicPr>
            <a:picLocks noChangeAspect="1"/>
          </p:cNvPicPr>
          <p:nvPr/>
        </p:nvPicPr>
        <p:blipFill>
          <a:blip r:embed="rId2"/>
          <a:stretch>
            <a:fillRect/>
          </a:stretch>
        </p:blipFill>
        <p:spPr>
          <a:xfrm>
            <a:off x="819147" y="1212370"/>
            <a:ext cx="7505700" cy="439102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4" name="Picture 3">
            <a:extLst>
              <a:ext uri="{FF2B5EF4-FFF2-40B4-BE49-F238E27FC236}">
                <a16:creationId xmlns:a16="http://schemas.microsoft.com/office/drawing/2014/main" id="{2378F4C1-9BCA-334A-247E-29A18219CE6E}"/>
              </a:ext>
            </a:extLst>
          </p:cNvPr>
          <p:cNvPicPr>
            <a:picLocks noChangeAspect="1"/>
          </p:cNvPicPr>
          <p:nvPr/>
        </p:nvPicPr>
        <p:blipFill>
          <a:blip r:embed="rId2"/>
          <a:stretch>
            <a:fillRect/>
          </a:stretch>
        </p:blipFill>
        <p:spPr>
          <a:xfrm>
            <a:off x="252411" y="1295400"/>
            <a:ext cx="8639175" cy="3419475"/>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4" name="Picture 3">
            <a:extLst>
              <a:ext uri="{FF2B5EF4-FFF2-40B4-BE49-F238E27FC236}">
                <a16:creationId xmlns:a16="http://schemas.microsoft.com/office/drawing/2014/main" id="{962BA0D4-D1BA-E1C2-F3C3-D8910239402A}"/>
              </a:ext>
            </a:extLst>
          </p:cNvPr>
          <p:cNvPicPr>
            <a:picLocks noChangeAspect="1"/>
          </p:cNvPicPr>
          <p:nvPr/>
        </p:nvPicPr>
        <p:blipFill>
          <a:blip r:embed="rId2"/>
          <a:stretch>
            <a:fillRect/>
          </a:stretch>
        </p:blipFill>
        <p:spPr>
          <a:xfrm>
            <a:off x="2820733" y="202416"/>
            <a:ext cx="3502533" cy="6065089"/>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3" name="Picture 2">
            <a:extLst>
              <a:ext uri="{FF2B5EF4-FFF2-40B4-BE49-F238E27FC236}">
                <a16:creationId xmlns:a16="http://schemas.microsoft.com/office/drawing/2014/main" id="{80ACBEEE-1A36-46D8-8704-3026DB951C64}"/>
              </a:ext>
            </a:extLst>
          </p:cNvPr>
          <p:cNvPicPr>
            <a:picLocks noChangeAspect="1"/>
          </p:cNvPicPr>
          <p:nvPr/>
        </p:nvPicPr>
        <p:blipFill>
          <a:blip r:embed="rId2"/>
          <a:stretch>
            <a:fillRect/>
          </a:stretch>
        </p:blipFill>
        <p:spPr>
          <a:xfrm>
            <a:off x="1828799" y="807688"/>
            <a:ext cx="5486400" cy="5394105"/>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53F5FF-5616-48D3-B72D-C299869A7431}">
  <ds:schemaRefs>
    <ds:schemaRef ds:uri="http://schemas.microsoft.com/office/2006/documentManagement/types"/>
    <ds:schemaRef ds:uri="http://purl.org/dc/terms/"/>
    <ds:schemaRef ds:uri="http://purl.org/dc/dcmitype/"/>
    <ds:schemaRef ds:uri="http://purl.org/dc/elements/1.1/"/>
    <ds:schemaRef ds:uri="http://schemas.microsoft.com/office/infopath/2007/PartnerControls"/>
    <ds:schemaRef ds:uri="http://schemas.microsoft.com/sharepoint/v3"/>
    <ds:schemaRef ds:uri="26e7f4b6-3714-4cf5-b0ae-a47b16f23eba"/>
    <ds:schemaRef ds:uri="http://schemas.openxmlformats.org/package/2006/metadata/core-properties"/>
    <ds:schemaRef ds:uri="c867d1a5-5827-4927-b797-91c0fe867b8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50D5221-E873-45D9-86C4-6FD106B7F7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100734</TotalTime>
  <Words>1349</Words>
  <Application>Microsoft Office PowerPoint</Application>
  <PresentationFormat>On-screen Show (4:3)</PresentationFormat>
  <Paragraphs>171</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1629</cp:revision>
  <cp:lastPrinted>2024-11-13T20:29:08Z</cp:lastPrinted>
  <dcterms:created xsi:type="dcterms:W3CDTF">2016-10-12T17:47:24Z</dcterms:created>
  <dcterms:modified xsi:type="dcterms:W3CDTF">2024-12-19T20:59:35Z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